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408" r:id="rId3"/>
    <p:sldId id="410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25" r:id="rId12"/>
    <p:sldId id="420" r:id="rId13"/>
    <p:sldId id="421" r:id="rId14"/>
    <p:sldId id="422" r:id="rId15"/>
    <p:sldId id="423" r:id="rId16"/>
    <p:sldId id="424" r:id="rId17"/>
    <p:sldId id="426" r:id="rId18"/>
    <p:sldId id="427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wn, Rob" initials="R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F5A"/>
    <a:srgbClr val="FDB813"/>
    <a:srgbClr val="FBCBA6"/>
    <a:srgbClr val="FAD26B"/>
    <a:srgbClr val="65BDFF"/>
    <a:srgbClr val="F3B5F9"/>
    <a:srgbClr val="DCDCDC"/>
    <a:srgbClr val="C1E4F0"/>
    <a:srgbClr val="3B60AF"/>
    <a:srgbClr val="FDF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2186" autoAdjust="0"/>
  </p:normalViewPr>
  <p:slideViewPr>
    <p:cSldViewPr>
      <p:cViewPr varScale="1">
        <p:scale>
          <a:sx n="129" d="100"/>
          <a:sy n="129" d="100"/>
        </p:scale>
        <p:origin x="-26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4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87EEA-A3B5-4C00-985A-5CE112E34868}" type="datetimeFigureOut">
              <a:rPr lang="en-CA" smtClean="0"/>
              <a:t>15-10-26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B07EE-0575-447C-8974-297A6E2F48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2801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955" cy="495677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7" y="1"/>
            <a:ext cx="2945955" cy="495677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B7C5EACE-86E5-45D6-A918-7177BDE79085}" type="datetimeFigureOut">
              <a:rPr lang="en-CA" smtClean="0"/>
              <a:t>15-10-26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316" tIns="43658" rIns="87316" bIns="4365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63" y="4715484"/>
            <a:ext cx="5437550" cy="4466002"/>
          </a:xfrm>
          <a:prstGeom prst="rect">
            <a:avLst/>
          </a:prstGeom>
        </p:spPr>
        <p:txBody>
          <a:bodyPr vert="horz" lIns="87316" tIns="43658" rIns="87316" bIns="436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325"/>
            <a:ext cx="2945955" cy="495677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7" y="9429325"/>
            <a:ext cx="2945955" cy="495677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3F1DF320-9011-4B1A-BA82-B7F3A1BAEE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175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DF320-9011-4B1A-BA82-B7F3A1BAEE1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9749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DF320-9011-4B1A-BA82-B7F3A1BAEE1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938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DF320-9011-4B1A-BA82-B7F3A1BAEE1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238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3809999"/>
            <a:ext cx="9144000" cy="3048001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26128" y="609600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cap="none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46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cap="none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752600" y="76201"/>
            <a:ext cx="6172200" cy="466724"/>
          </a:xfrm>
        </p:spPr>
        <p:txBody>
          <a:bodyPr>
            <a:noAutofit/>
          </a:bodyPr>
          <a:lstStyle>
            <a:lvl1pPr marL="114300" indent="0" algn="ctr">
              <a:buFontTx/>
              <a:buNone/>
              <a:defRPr sz="2800" b="1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EDIT SECTION INFO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4953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3962400" cy="4267200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+Fourth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720856" y="1752601"/>
            <a:ext cx="3962400" cy="4267200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1447800" y="76201"/>
            <a:ext cx="6477000" cy="466724"/>
          </a:xfrm>
        </p:spPr>
        <p:txBody>
          <a:bodyPr>
            <a:noAutofit/>
          </a:bodyPr>
          <a:lstStyle>
            <a:lvl1pPr marL="114300" indent="0" algn="ctr">
              <a:buFontTx/>
              <a:buNone/>
              <a:defRPr sz="2800" b="1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EDIT SECTION INFO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26128" y="2590800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561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490"/>
            <a:ext cx="9144000" cy="65151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152400"/>
            <a:ext cx="1066800" cy="329092"/>
          </a:xfrm>
          <a:prstGeom prst="rect">
            <a:avLst/>
          </a:prstGeom>
        </p:spPr>
        <p:txBody>
          <a:bodyPr vert="horz" lIns="91440" tIns="45720" rIns="91440" bIns="0" rtlCol="0" anchor="b" anchorCtr="1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A313F930-D753-4E81-B9B3-D505EE818FB2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609600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  <p:sldLayoutId id="2147483667" r:id="rId5"/>
    <p:sldLayoutId id="2147483672" r:id="rId6"/>
    <p:sldLayoutId id="2147483669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oleObject" Target="../embeddings/Microsoft_Excel_97_-_2004_Worksheet5.xls"/><Relationship Id="rId5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oleObject" Target="../embeddings/Microsoft_Excel_97_-_2004_Worksheet6.xls"/><Relationship Id="rId5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oleObject" Target="../embeddings/Microsoft_Excel_97_-_2004_Worksheet7.xls"/><Relationship Id="rId5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3886201"/>
            <a:ext cx="8458200" cy="1676400"/>
          </a:xfrm>
          <a:prstGeom prst="rect">
            <a:avLst/>
          </a:prstGeom>
          <a:solidFill>
            <a:srgbClr val="F6BF5A"/>
          </a:solidFill>
          <a:ln>
            <a:solidFill>
              <a:srgbClr val="F6B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60672" cy="3200400"/>
          </a:xfrm>
        </p:spPr>
        <p:txBody>
          <a:bodyPr>
            <a:normAutofit fontScale="90000"/>
          </a:bodyPr>
          <a:lstStyle/>
          <a:p>
            <a:r>
              <a:rPr lang="en-CA" sz="3600" dirty="0">
                <a:solidFill>
                  <a:srgbClr val="3B60AF"/>
                </a:solidFill>
              </a:rPr>
              <a:t>The Toronto District School Board's Grade 9 Cohort and </a:t>
            </a:r>
            <a:r>
              <a:rPr lang="en-CA" sz="3600" dirty="0" smtClean="0">
                <a:solidFill>
                  <a:srgbClr val="3B60AF"/>
                </a:solidFill>
              </a:rPr>
              <a:t>Post-secondary </a:t>
            </a:r>
            <a:r>
              <a:rPr lang="en-CA" sz="3600" dirty="0">
                <a:solidFill>
                  <a:srgbClr val="3B60AF"/>
                </a:solidFill>
              </a:rPr>
              <a:t>Pathways</a:t>
            </a:r>
            <a:br>
              <a:rPr lang="en-CA" sz="3600" dirty="0">
                <a:solidFill>
                  <a:srgbClr val="3B60AF"/>
                </a:solidFill>
              </a:rPr>
            </a:br>
            <a:r>
              <a:rPr lang="en-US" dirty="0" smtClean="0">
                <a:solidFill>
                  <a:srgbClr val="72C267"/>
                </a:solidFill>
              </a:rPr>
              <a:t/>
            </a:r>
            <a:br>
              <a:rPr lang="en-US" dirty="0" smtClean="0">
                <a:solidFill>
                  <a:srgbClr val="72C267"/>
                </a:solidFill>
              </a:rPr>
            </a:br>
            <a:r>
              <a:rPr lang="en-US" sz="2400" i="1" dirty="0" smtClean="0">
                <a:solidFill>
                  <a:srgbClr val="72C267"/>
                </a:solidFill>
              </a:rPr>
              <a:t>York-CASS Workshop, Toronto</a:t>
            </a:r>
            <a:br>
              <a:rPr lang="en-US" sz="2400" i="1" dirty="0" smtClean="0">
                <a:solidFill>
                  <a:srgbClr val="72C267"/>
                </a:solidFill>
              </a:rPr>
            </a:br>
            <a:r>
              <a:rPr lang="en-US" sz="2400" i="1" dirty="0" smtClean="0">
                <a:solidFill>
                  <a:srgbClr val="72C267"/>
                </a:solidFill>
              </a:rPr>
              <a:t/>
            </a:r>
            <a:br>
              <a:rPr lang="en-US" sz="2400" i="1" dirty="0" smtClean="0">
                <a:solidFill>
                  <a:srgbClr val="72C267"/>
                </a:solidFill>
              </a:rPr>
            </a:br>
            <a:r>
              <a:rPr lang="en-US" sz="2400" i="1" dirty="0" smtClean="0">
                <a:solidFill>
                  <a:srgbClr val="72C267"/>
                </a:solidFill>
              </a:rPr>
              <a:t/>
            </a:r>
            <a:br>
              <a:rPr lang="en-US" sz="2400" i="1" dirty="0" smtClean="0">
                <a:solidFill>
                  <a:srgbClr val="72C267"/>
                </a:solidFill>
              </a:rPr>
            </a:br>
            <a:r>
              <a:rPr lang="en-US" sz="1800" i="1" dirty="0" smtClean="0">
                <a:solidFill>
                  <a:srgbClr val="72C267"/>
                </a:solidFill>
              </a:rPr>
              <a:t/>
            </a:r>
            <a:br>
              <a:rPr lang="en-US" sz="1800" i="1" dirty="0" smtClean="0">
                <a:solidFill>
                  <a:srgbClr val="72C267"/>
                </a:solidFill>
              </a:rPr>
            </a:br>
            <a:r>
              <a:rPr lang="en-US" sz="1800" i="1" dirty="0" smtClean="0">
                <a:solidFill>
                  <a:srgbClr val="72C267"/>
                </a:solidFill>
              </a:rPr>
              <a:t>Robert S. Brown, York University/Toronto District School Board</a:t>
            </a:r>
            <a:br>
              <a:rPr lang="en-US" sz="1800" i="1" dirty="0" smtClean="0">
                <a:solidFill>
                  <a:srgbClr val="72C267"/>
                </a:solidFill>
              </a:rPr>
            </a:br>
            <a:r>
              <a:rPr lang="en-CA" sz="1800" i="1" dirty="0">
                <a:solidFill>
                  <a:srgbClr val="72C267"/>
                </a:solidFill>
              </a:rPr>
              <a:t>Paul </a:t>
            </a:r>
            <a:r>
              <a:rPr lang="en-CA" sz="1800" i="1" dirty="0" smtClean="0">
                <a:solidFill>
                  <a:srgbClr val="72C267"/>
                </a:solidFill>
              </a:rPr>
              <a:t>Anisef, </a:t>
            </a:r>
            <a:r>
              <a:rPr lang="en-CA" sz="1800" i="1" dirty="0">
                <a:solidFill>
                  <a:srgbClr val="72C267"/>
                </a:solidFill>
              </a:rPr>
              <a:t>York University</a:t>
            </a:r>
            <a:endParaRPr lang="en-CA" i="1" dirty="0">
              <a:solidFill>
                <a:srgbClr val="72C2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251" y="57912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B60A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Wednesday, May 27</a:t>
            </a:r>
            <a:r>
              <a:rPr lang="en-US" b="1" baseline="30000" dirty="0" smtClean="0">
                <a:solidFill>
                  <a:srgbClr val="3B60A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 smtClean="0">
                <a:solidFill>
                  <a:srgbClr val="3B60A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27325"/>
            <a:ext cx="3048001" cy="10972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12"/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0" t="10994" r="9701" b="9574"/>
          <a:stretch/>
        </p:blipFill>
        <p:spPr bwMode="auto">
          <a:xfrm>
            <a:off x="1905000" y="4094821"/>
            <a:ext cx="1219200" cy="120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54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>
                <a:solidFill>
                  <a:prstClr val="black"/>
                </a:solidFill>
              </a:rPr>
              <a:pPr/>
              <a:t>10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-18197" y="0"/>
            <a:ext cx="9144000" cy="609600"/>
          </a:xfrm>
          <a:prstGeom prst="rect">
            <a:avLst/>
          </a:prstGeom>
          <a:solidFill>
            <a:srgbClr val="90E094"/>
          </a:solidFill>
        </p:spPr>
        <p:txBody>
          <a:bodyPr vert="horz" lIns="91440" tIns="45720" rIns="91440" bIns="45720" rtlCol="0" anchor="ctr">
            <a:noAutofit/>
          </a:bodyPr>
          <a:lstStyle>
            <a:lvl1pPr marL="1143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CA" sz="1800" dirty="0"/>
              <a:t>Racial Groups</a:t>
            </a:r>
            <a:endParaRPr lang="en-CA" sz="1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-5400000">
            <a:off x="-2547908" y="3147983"/>
            <a:ext cx="5599986" cy="523220"/>
          </a:xfrm>
          <a:prstGeom prst="rect">
            <a:avLst/>
          </a:prstGeom>
          <a:solidFill>
            <a:srgbClr val="3B60AF"/>
          </a:solidFill>
        </p:spPr>
        <p:txBody>
          <a:bodyPr wrap="square" rtlCol="0">
            <a:spAutoFit/>
          </a:bodyPr>
          <a:lstStyle/>
          <a:p>
            <a:pPr algn="ctr"/>
            <a:endParaRPr lang="en-CA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14500"/>
            <a:ext cx="8229600" cy="3429000"/>
          </a:xfrm>
        </p:spPr>
        <p:txBody>
          <a:bodyPr/>
          <a:lstStyle/>
          <a:p>
            <a:pPr marL="285750" indent="-285750"/>
            <a:r>
              <a:rPr lang="en-CA" dirty="0"/>
              <a:t>There is a variation in post-secondary application rates within racial groups. Over 70% of Grade 9 Cohort students who identify themselves as East Asian confirmed an offer of admission to University</a:t>
            </a:r>
            <a:r>
              <a:rPr lang="en-CA" dirty="0" smtClean="0"/>
              <a:t>. </a:t>
            </a:r>
            <a:r>
              <a:rPr lang="en-CA" dirty="0"/>
              <a:t>This is by far the highest compared to other racial groups.  </a:t>
            </a:r>
          </a:p>
          <a:p>
            <a:pPr marL="285750" indent="-285750"/>
            <a:r>
              <a:rPr lang="en-CA" dirty="0"/>
              <a:t>Racial groups that had the highest percentage of confirmed admissions to post-secondary (university and college) included: East Asian, South Asian, and South East Asian (81.9%, 76</a:t>
            </a:r>
            <a:r>
              <a:rPr lang="en-CA" dirty="0" smtClean="0"/>
              <a:t>%, and </a:t>
            </a:r>
            <a:r>
              <a:rPr lang="en-CA" dirty="0"/>
              <a:t>68.3% respectively).  </a:t>
            </a:r>
          </a:p>
          <a:p>
            <a:pPr marL="285750" indent="-285750"/>
            <a:r>
              <a:rPr lang="en-CA" dirty="0"/>
              <a:t>Racial groups that had the lowest percentage of confirmed admissions to post-secondary included: Latin and Black (38.7% and 41.4% respectively). </a:t>
            </a:r>
          </a:p>
        </p:txBody>
      </p:sp>
    </p:spTree>
    <p:extLst>
      <p:ext uri="{BB962C8B-B14F-4D97-AF65-F5344CB8AC3E}">
        <p14:creationId xmlns:p14="http://schemas.microsoft.com/office/powerpoint/2010/main" val="11179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-18197" y="0"/>
            <a:ext cx="9144000" cy="609600"/>
          </a:xfrm>
          <a:prstGeom prst="rect">
            <a:avLst/>
          </a:prstGeom>
          <a:solidFill>
            <a:srgbClr val="90E094"/>
          </a:solidFill>
        </p:spPr>
        <p:txBody>
          <a:bodyPr vert="horz" lIns="91440" tIns="45720" rIns="91440" bIns="45720" rtlCol="0" anchor="ctr">
            <a:noAutofit/>
          </a:bodyPr>
          <a:lstStyle>
            <a:lvl1pPr marL="1143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CA" sz="1800" dirty="0"/>
              <a:t>Region of Birth</a:t>
            </a:r>
            <a:endParaRPr lang="en-CA" sz="1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-5400000">
            <a:off x="-2547908" y="3147983"/>
            <a:ext cx="5599986" cy="523220"/>
          </a:xfrm>
          <a:prstGeom prst="rect">
            <a:avLst/>
          </a:prstGeom>
          <a:solidFill>
            <a:srgbClr val="3B60AF"/>
          </a:solidFill>
        </p:spPr>
        <p:txBody>
          <a:bodyPr wrap="square" rtlCol="0">
            <a:spAutoFit/>
          </a:bodyPr>
          <a:lstStyle/>
          <a:p>
            <a:pPr algn="ctr"/>
            <a:endParaRPr lang="en-CA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14500"/>
            <a:ext cx="8229600" cy="3429000"/>
          </a:xfrm>
        </p:spPr>
        <p:txBody>
          <a:bodyPr/>
          <a:lstStyle/>
          <a:p>
            <a:pPr marL="285750" indent="-285750"/>
            <a:r>
              <a:rPr lang="en-CA" dirty="0"/>
              <a:t>Students born in Eastern Asia, South Asia, and Southern and Western Europe have higher percentages of confirmed admission to post-secondary (78.3%, 74.4%, and 70.5% respectively).  </a:t>
            </a:r>
          </a:p>
          <a:p>
            <a:pPr marL="285750" indent="-285750"/>
            <a:r>
              <a:rPr lang="en-CA" dirty="0"/>
              <a:t>Students born in English-speaking Caribbean and South and Central America and Mexico have lower percentages of confirmed admissions to post-secondary (29.7% and 45.6% respectively).  </a:t>
            </a:r>
          </a:p>
          <a:p>
            <a:pPr marL="285750" indent="-285750"/>
            <a:r>
              <a:rPr lang="en-CA" dirty="0"/>
              <a:t>57.9% of students born in Canada confirm an offer of admission to post-secondary. </a:t>
            </a:r>
            <a:r>
              <a:rPr lang="en-CA" dirty="0" smtClean="0"/>
              <a:t>This </a:t>
            </a:r>
            <a:r>
              <a:rPr lang="en-CA" dirty="0"/>
              <a:t>is slightly lower than the overall percentage (60.9%).   </a:t>
            </a:r>
          </a:p>
        </p:txBody>
      </p:sp>
    </p:spTree>
    <p:extLst>
      <p:ext uri="{BB962C8B-B14F-4D97-AF65-F5344CB8AC3E}">
        <p14:creationId xmlns:p14="http://schemas.microsoft.com/office/powerpoint/2010/main" val="386367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>
                <a:solidFill>
                  <a:prstClr val="black"/>
                </a:solidFill>
              </a:rPr>
              <a:pPr/>
              <a:t>12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-18197" y="0"/>
            <a:ext cx="9144000" cy="609600"/>
          </a:xfrm>
          <a:prstGeom prst="rect">
            <a:avLst/>
          </a:prstGeom>
          <a:solidFill>
            <a:srgbClr val="90E094"/>
          </a:solidFill>
        </p:spPr>
        <p:txBody>
          <a:bodyPr vert="horz" lIns="91440" tIns="45720" rIns="91440" bIns="45720" rtlCol="0" anchor="ctr">
            <a:noAutofit/>
          </a:bodyPr>
          <a:lstStyle>
            <a:lvl1pPr marL="1143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/>
              <a:t>Racial Groups and Regions of Birth</a:t>
            </a:r>
          </a:p>
        </p:txBody>
      </p:sp>
      <p:sp>
        <p:nvSpPr>
          <p:cNvPr id="7" name="TextBox 6"/>
          <p:cNvSpPr txBox="1"/>
          <p:nvPr/>
        </p:nvSpPr>
        <p:spPr>
          <a:xfrm rot="-5400000">
            <a:off x="-2547908" y="3147983"/>
            <a:ext cx="5599986" cy="523220"/>
          </a:xfrm>
          <a:prstGeom prst="rect">
            <a:avLst/>
          </a:prstGeom>
          <a:solidFill>
            <a:srgbClr val="3B60AF"/>
          </a:solidFill>
        </p:spPr>
        <p:txBody>
          <a:bodyPr wrap="square" rtlCol="0">
            <a:spAutoFit/>
          </a:bodyPr>
          <a:lstStyle/>
          <a:p>
            <a:pPr algn="ctr"/>
            <a:endParaRPr lang="en-CA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765001"/>
              </p:ext>
            </p:extLst>
          </p:nvPr>
        </p:nvGraphicFramePr>
        <p:xfrm>
          <a:off x="838200" y="944999"/>
          <a:ext cx="7953375" cy="492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Worksheet" r:id="rId4" imgW="6915133" imgH="4286250" progId="Excel.Sheet.8">
                  <p:embed/>
                </p:oleObj>
              </mc:Choice>
              <mc:Fallback>
                <p:oleObj name="Worksheet" r:id="rId4" imgW="6915133" imgH="428625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44999"/>
                        <a:ext cx="7953375" cy="492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in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60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67104"/>
            <a:ext cx="8229600" cy="2723793"/>
          </a:xfrm>
        </p:spPr>
        <p:txBody>
          <a:bodyPr>
            <a:normAutofit/>
          </a:bodyPr>
          <a:lstStyle/>
          <a:p>
            <a:pPr marL="285750" indent="-285750"/>
            <a:r>
              <a:rPr lang="en-CA" dirty="0"/>
              <a:t>In general, students speaking English (the largest group, accounting for just under half of the students) have confirmed admission to post-secondary results of 10% below the average (50.6% compared with 60.9%).  </a:t>
            </a:r>
          </a:p>
          <a:p>
            <a:pPr marL="285750" indent="-285750"/>
            <a:r>
              <a:rPr lang="en-CA" dirty="0"/>
              <a:t>Students speaking Chinese, Bengali, Tamil, Hindi, and </a:t>
            </a:r>
            <a:r>
              <a:rPr lang="en-CA" dirty="0" smtClean="0"/>
              <a:t>Guajarati </a:t>
            </a:r>
            <a:r>
              <a:rPr lang="en-CA" dirty="0"/>
              <a:t>have the highest percentages of confirmed admission to </a:t>
            </a:r>
            <a:r>
              <a:rPr lang="en-CA" dirty="0" smtClean="0"/>
              <a:t>post-secondary. </a:t>
            </a:r>
            <a:endParaRPr lang="en-CA" dirty="0"/>
          </a:p>
          <a:p>
            <a:pPr marL="285750" indent="-285750"/>
            <a:r>
              <a:rPr lang="en-CA" dirty="0"/>
              <a:t>Students speaking Spanish and Somali have the lowest percentages of confirmed admission to post-secondary.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-18197" y="0"/>
            <a:ext cx="9144000" cy="609600"/>
          </a:xfrm>
          <a:prstGeom prst="rect">
            <a:avLst/>
          </a:prstGeom>
          <a:solidFill>
            <a:srgbClr val="90E094"/>
          </a:solidFill>
        </p:spPr>
        <p:txBody>
          <a:bodyPr vert="horz" lIns="91440" tIns="45720" rIns="91440" bIns="45720" rtlCol="0" anchor="ctr">
            <a:noAutofit/>
          </a:bodyPr>
          <a:lstStyle>
            <a:lvl1pPr marL="1143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/>
              <a:t>Student Language</a:t>
            </a:r>
          </a:p>
        </p:txBody>
      </p:sp>
      <p:sp>
        <p:nvSpPr>
          <p:cNvPr id="7" name="TextBox 6"/>
          <p:cNvSpPr txBox="1"/>
          <p:nvPr/>
        </p:nvSpPr>
        <p:spPr>
          <a:xfrm rot="-5400000">
            <a:off x="-2547908" y="3147983"/>
            <a:ext cx="5599986" cy="523220"/>
          </a:xfrm>
          <a:prstGeom prst="rect">
            <a:avLst/>
          </a:prstGeom>
          <a:solidFill>
            <a:srgbClr val="3B60AF"/>
          </a:solidFill>
        </p:spPr>
        <p:txBody>
          <a:bodyPr wrap="square" rtlCol="0">
            <a:spAutoFit/>
          </a:bodyPr>
          <a:lstStyle/>
          <a:p>
            <a:pPr algn="ctr"/>
            <a:endParaRPr lang="en-CA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>
                <a:solidFill>
                  <a:prstClr val="black"/>
                </a:solidFill>
              </a:rPr>
              <a:pPr/>
              <a:t>14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-18197" y="0"/>
            <a:ext cx="9144000" cy="609600"/>
          </a:xfrm>
          <a:prstGeom prst="rect">
            <a:avLst/>
          </a:prstGeom>
          <a:solidFill>
            <a:srgbClr val="90E094"/>
          </a:solidFill>
        </p:spPr>
        <p:txBody>
          <a:bodyPr vert="horz" lIns="91440" tIns="45720" rIns="91440" bIns="45720" rtlCol="0" anchor="ctr">
            <a:noAutofit/>
          </a:bodyPr>
          <a:lstStyle>
            <a:lvl1pPr marL="1143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/>
              <a:t>Student Language</a:t>
            </a:r>
          </a:p>
        </p:txBody>
      </p:sp>
      <p:sp>
        <p:nvSpPr>
          <p:cNvPr id="7" name="TextBox 6"/>
          <p:cNvSpPr txBox="1"/>
          <p:nvPr/>
        </p:nvSpPr>
        <p:spPr>
          <a:xfrm rot="-5400000">
            <a:off x="-2547908" y="3147983"/>
            <a:ext cx="5599986" cy="523220"/>
          </a:xfrm>
          <a:prstGeom prst="rect">
            <a:avLst/>
          </a:prstGeom>
          <a:solidFill>
            <a:srgbClr val="3B60AF"/>
          </a:solidFill>
        </p:spPr>
        <p:txBody>
          <a:bodyPr wrap="square" rtlCol="0">
            <a:spAutoFit/>
          </a:bodyPr>
          <a:lstStyle/>
          <a:p>
            <a:pPr algn="ctr"/>
            <a:endParaRPr lang="en-CA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76186"/>
              </p:ext>
            </p:extLst>
          </p:nvPr>
        </p:nvGraphicFramePr>
        <p:xfrm>
          <a:off x="685800" y="843399"/>
          <a:ext cx="8286750" cy="513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Worksheet" r:id="rId4" imgW="6905678" imgH="4276800" progId="Excel.Sheet.8">
                  <p:embed/>
                </p:oleObj>
              </mc:Choice>
              <mc:Fallback>
                <p:oleObj name="Worksheet" r:id="rId4" imgW="6905678" imgH="42768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43399"/>
                        <a:ext cx="8286750" cy="513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in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981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876800"/>
          </a:xfrm>
        </p:spPr>
        <p:txBody>
          <a:bodyPr>
            <a:noAutofit/>
          </a:bodyPr>
          <a:lstStyle/>
          <a:p>
            <a:r>
              <a:rPr lang="en-CA" b="1" dirty="0"/>
              <a:t>Parental Presence/Family Structure: </a:t>
            </a:r>
            <a:r>
              <a:rPr lang="en-CA" dirty="0"/>
              <a:t>Students with both parents at home are more likely to confirm an offer of admission to post-secondary (68.1</a:t>
            </a:r>
            <a:r>
              <a:rPr lang="en-CA" dirty="0" smtClean="0"/>
              <a:t>%), </a:t>
            </a:r>
            <a:r>
              <a:rPr lang="en-CA" dirty="0"/>
              <a:t>when compared to students living with one parent or ‘other’ (49.4% and 50% respectively).  </a:t>
            </a:r>
          </a:p>
          <a:p>
            <a:r>
              <a:rPr lang="en-CA" b="1" dirty="0"/>
              <a:t>Parental Education: </a:t>
            </a:r>
            <a:r>
              <a:rPr lang="en-CA" dirty="0"/>
              <a:t>If parents have attended university, their child is more likely to confirm an offer of admission to post-secondary (72.6</a:t>
            </a:r>
            <a:r>
              <a:rPr lang="en-CA" dirty="0" smtClean="0"/>
              <a:t>%), </a:t>
            </a:r>
            <a:r>
              <a:rPr lang="en-CA" dirty="0"/>
              <a:t>when compared to students whose parents did not attend university.  </a:t>
            </a:r>
          </a:p>
          <a:p>
            <a:r>
              <a:rPr lang="en-CA" b="1" dirty="0"/>
              <a:t>Parental Occupation: </a:t>
            </a:r>
            <a:r>
              <a:rPr lang="en-CA" dirty="0"/>
              <a:t>Parents’ occupation is used as an indicator of family socio-economic status (SES). </a:t>
            </a:r>
          </a:p>
          <a:p>
            <a:r>
              <a:rPr lang="en-CA" dirty="0"/>
              <a:t>When comparing students’ post-secondary application results with their family SES, 73.1% of students with parents in a “Professional” occupation confirmed an offer of admission to post-secondary. </a:t>
            </a:r>
          </a:p>
          <a:p>
            <a:r>
              <a:rPr lang="en-CA" dirty="0" smtClean="0"/>
              <a:t>This </a:t>
            </a:r>
            <a:r>
              <a:rPr lang="en-CA" dirty="0"/>
              <a:t>percentage decreases as students’ SES decreases with 16.4% fewer students of parents with ‘non-remunerative’ occupations confirming an offer of admission to post-secondary.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-18197" y="0"/>
            <a:ext cx="9144000" cy="609600"/>
          </a:xfrm>
          <a:prstGeom prst="rect">
            <a:avLst/>
          </a:prstGeom>
          <a:solidFill>
            <a:srgbClr val="90E094"/>
          </a:solidFill>
        </p:spPr>
        <p:txBody>
          <a:bodyPr vert="horz" lIns="91440" tIns="45720" rIns="91440" bIns="45720" rtlCol="0" anchor="ctr">
            <a:noAutofit/>
          </a:bodyPr>
          <a:lstStyle>
            <a:lvl1pPr marL="1143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CA" sz="1800" dirty="0" smtClean="0">
                <a:solidFill>
                  <a:prstClr val="black"/>
                </a:solidFill>
              </a:rPr>
              <a:t>Parental Presence/Family Structure, Parental Education, and Parental Occupation </a:t>
            </a:r>
            <a:endParaRPr lang="en-CA" sz="1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-5400000">
            <a:off x="-2547908" y="3147983"/>
            <a:ext cx="5599986" cy="523220"/>
          </a:xfrm>
          <a:prstGeom prst="rect">
            <a:avLst/>
          </a:prstGeom>
          <a:solidFill>
            <a:srgbClr val="3B60AF"/>
          </a:solidFill>
        </p:spPr>
        <p:txBody>
          <a:bodyPr wrap="square" rtlCol="0">
            <a:spAutoFit/>
          </a:bodyPr>
          <a:lstStyle/>
          <a:p>
            <a:pPr algn="ctr"/>
            <a:endParaRPr lang="en-CA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4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>
                <a:solidFill>
                  <a:prstClr val="black"/>
                </a:solidFill>
              </a:rPr>
              <a:pPr/>
              <a:t>16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-18197" y="0"/>
            <a:ext cx="9144000" cy="609600"/>
          </a:xfrm>
          <a:prstGeom prst="rect">
            <a:avLst/>
          </a:prstGeom>
          <a:solidFill>
            <a:srgbClr val="90E094"/>
          </a:solidFill>
        </p:spPr>
        <p:txBody>
          <a:bodyPr vert="horz" lIns="91440" tIns="45720" rIns="91440" bIns="45720" rtlCol="0" anchor="ctr">
            <a:noAutofit/>
          </a:bodyPr>
          <a:lstStyle>
            <a:lvl1pPr marL="1143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CA" sz="1800" dirty="0">
                <a:solidFill>
                  <a:prstClr val="black"/>
                </a:solidFill>
              </a:rPr>
              <a:t>Parental Presence/Family Structure, Parental Education, and Parental Occupation </a:t>
            </a:r>
          </a:p>
        </p:txBody>
      </p:sp>
      <p:sp>
        <p:nvSpPr>
          <p:cNvPr id="7" name="TextBox 6"/>
          <p:cNvSpPr txBox="1"/>
          <p:nvPr/>
        </p:nvSpPr>
        <p:spPr>
          <a:xfrm rot="-5400000">
            <a:off x="-2547908" y="3147983"/>
            <a:ext cx="5599986" cy="523220"/>
          </a:xfrm>
          <a:prstGeom prst="rect">
            <a:avLst/>
          </a:prstGeom>
          <a:solidFill>
            <a:srgbClr val="3B60AF"/>
          </a:solidFill>
        </p:spPr>
        <p:txBody>
          <a:bodyPr wrap="square" rtlCol="0">
            <a:spAutoFit/>
          </a:bodyPr>
          <a:lstStyle/>
          <a:p>
            <a:pPr algn="ctr"/>
            <a:endParaRPr lang="en-CA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260353"/>
              </p:ext>
            </p:extLst>
          </p:nvPr>
        </p:nvGraphicFramePr>
        <p:xfrm>
          <a:off x="762000" y="1900832"/>
          <a:ext cx="8126412" cy="3056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Worksheet" r:id="rId4" imgW="7372468" imgH="2771820" progId="Excel.Sheet.8">
                  <p:embed/>
                </p:oleObj>
              </mc:Choice>
              <mc:Fallback>
                <p:oleObj name="Worksheet" r:id="rId4" imgW="7372468" imgH="2771820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00832"/>
                        <a:ext cx="8126412" cy="3056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97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990600"/>
          </a:xfrm>
        </p:spPr>
        <p:txBody>
          <a:bodyPr>
            <a:noAutofit/>
          </a:bodyPr>
          <a:lstStyle/>
          <a:p>
            <a:r>
              <a:rPr lang="en-CA" dirty="0"/>
              <a:t>Heterosexual students are more likely to confirm an offer of admission to post-secondary than LGBTQ students (64.1% and 48.7% respectively).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>
                <a:solidFill>
                  <a:prstClr val="black"/>
                </a:solidFill>
              </a:rPr>
              <a:pPr/>
              <a:t>17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-18197" y="0"/>
            <a:ext cx="9144000" cy="609600"/>
          </a:xfrm>
          <a:prstGeom prst="rect">
            <a:avLst/>
          </a:prstGeom>
          <a:solidFill>
            <a:srgbClr val="90E094"/>
          </a:solidFill>
        </p:spPr>
        <p:txBody>
          <a:bodyPr vert="horz" lIns="91440" tIns="45720" rIns="91440" bIns="45720" rtlCol="0" anchor="ctr">
            <a:noAutofit/>
          </a:bodyPr>
          <a:lstStyle>
            <a:lvl1pPr marL="1143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/>
              <a:t>Sexual Orientation</a:t>
            </a:r>
          </a:p>
        </p:txBody>
      </p:sp>
      <p:sp>
        <p:nvSpPr>
          <p:cNvPr id="7" name="TextBox 6"/>
          <p:cNvSpPr txBox="1"/>
          <p:nvPr/>
        </p:nvSpPr>
        <p:spPr>
          <a:xfrm rot="-5400000">
            <a:off x="-2547908" y="3147983"/>
            <a:ext cx="5599986" cy="523220"/>
          </a:xfrm>
          <a:prstGeom prst="rect">
            <a:avLst/>
          </a:prstGeom>
          <a:solidFill>
            <a:srgbClr val="3B60AF"/>
          </a:solidFill>
        </p:spPr>
        <p:txBody>
          <a:bodyPr wrap="square" rtlCol="0">
            <a:spAutoFit/>
          </a:bodyPr>
          <a:lstStyle/>
          <a:p>
            <a:pPr algn="ctr"/>
            <a:endParaRPr lang="en-CA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730687"/>
              </p:ext>
            </p:extLst>
          </p:nvPr>
        </p:nvGraphicFramePr>
        <p:xfrm>
          <a:off x="838200" y="3409593"/>
          <a:ext cx="8001000" cy="1016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Worksheet" r:id="rId4" imgW="7496189" imgH="952560" progId="Excel.Sheet.8">
                  <p:embed/>
                </p:oleObj>
              </mc:Choice>
              <mc:Fallback>
                <p:oleObj name="Worksheet" r:id="rId4" imgW="7496189" imgH="95256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09593"/>
                        <a:ext cx="8001000" cy="1016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247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5900"/>
            <a:ext cx="8229600" cy="3886200"/>
          </a:xfrm>
        </p:spPr>
        <p:txBody>
          <a:bodyPr>
            <a:noAutofit/>
          </a:bodyPr>
          <a:lstStyle/>
          <a:p>
            <a:pPr marL="285750" indent="-285750"/>
            <a:r>
              <a:rPr lang="en-CA" dirty="0"/>
              <a:t>Trajectories of Grade 9 credit failure: Most students who do not pass a key Grade 9 course in Grade 9 (Mathematics, English, Science, Geography) do not go to post-secondary</a:t>
            </a:r>
            <a:r>
              <a:rPr lang="en-CA" dirty="0" smtClean="0"/>
              <a:t>. </a:t>
            </a:r>
            <a:r>
              <a:rPr lang="en-CA" dirty="0"/>
              <a:t>Why </a:t>
            </a:r>
            <a:r>
              <a:rPr lang="en-CA" dirty="0" smtClean="0"/>
              <a:t>is this</a:t>
            </a:r>
            <a:r>
              <a:rPr lang="en-CA" dirty="0"/>
              <a:t>?</a:t>
            </a:r>
          </a:p>
          <a:p>
            <a:pPr marL="285750" indent="-285750"/>
            <a:r>
              <a:rPr lang="en-CA" dirty="0"/>
              <a:t>Extending the analysis of this cohort from October </a:t>
            </a:r>
            <a:r>
              <a:rPr lang="en-CA" dirty="0" smtClean="0"/>
              <a:t>31, </a:t>
            </a:r>
            <a:r>
              <a:rPr lang="en-CA" dirty="0"/>
              <a:t>2011 to October </a:t>
            </a:r>
            <a:r>
              <a:rPr lang="en-CA" dirty="0" smtClean="0"/>
              <a:t>31, </a:t>
            </a:r>
            <a:r>
              <a:rPr lang="en-CA" dirty="0"/>
              <a:t>2014: </a:t>
            </a:r>
            <a:r>
              <a:rPr lang="en-CA" dirty="0" smtClean="0"/>
              <a:t>This </a:t>
            </a:r>
            <a:r>
              <a:rPr lang="en-CA" dirty="0"/>
              <a:t>provides the full picture of the direct transition from secondary to </a:t>
            </a:r>
            <a:r>
              <a:rPr lang="en-CA" dirty="0" smtClean="0"/>
              <a:t>post-secondary.</a:t>
            </a:r>
            <a:endParaRPr lang="en-CA" dirty="0"/>
          </a:p>
          <a:p>
            <a:pPr marL="285750" indent="-285750"/>
            <a:r>
              <a:rPr lang="en-CA" dirty="0"/>
              <a:t>Follow former TDSB students through college (including adults</a:t>
            </a:r>
            <a:r>
              <a:rPr lang="en-CA" dirty="0" smtClean="0"/>
              <a:t>).</a:t>
            </a:r>
            <a:endParaRPr lang="en-CA" dirty="0"/>
          </a:p>
          <a:p>
            <a:pPr marL="285750" indent="-285750"/>
            <a:r>
              <a:rPr lang="en-CA" dirty="0" smtClean="0"/>
              <a:t>Analysis </a:t>
            </a:r>
            <a:r>
              <a:rPr lang="en-CA" dirty="0"/>
              <a:t>using the prism of </a:t>
            </a:r>
            <a:r>
              <a:rPr lang="en-CA" dirty="0" err="1"/>
              <a:t>Intersectionality</a:t>
            </a:r>
            <a:r>
              <a:rPr lang="en-CA" dirty="0"/>
              <a:t>, e.g. race plus gender plus  income (see </a:t>
            </a:r>
            <a:r>
              <a:rPr lang="en-CA" dirty="0" smtClean="0"/>
              <a:t>attached </a:t>
            </a:r>
            <a:r>
              <a:rPr lang="en-CA" dirty="0"/>
              <a:t>Fact Sheet</a:t>
            </a:r>
            <a:r>
              <a:rPr lang="en-CA" dirty="0" smtClean="0"/>
              <a:t>).</a:t>
            </a:r>
            <a:endParaRPr lang="en-CA" dirty="0"/>
          </a:p>
          <a:p>
            <a:pPr marL="285750" indent="-285750"/>
            <a:r>
              <a:rPr lang="en-CA" dirty="0"/>
              <a:t>The Gateway Cities project: </a:t>
            </a:r>
            <a:r>
              <a:rPr lang="en-CA" dirty="0" smtClean="0"/>
              <a:t>comparing </a:t>
            </a:r>
            <a:r>
              <a:rPr lang="en-CA" dirty="0"/>
              <a:t>results of key Gateway cities including Toronto, Chicago, Vancouver, Dallas-Fort Worth</a:t>
            </a:r>
            <a:r>
              <a:rPr lang="en-CA" dirty="0" smtClean="0"/>
              <a:t>, and </a:t>
            </a:r>
            <a:r>
              <a:rPr lang="en-CA" dirty="0"/>
              <a:t>London </a:t>
            </a:r>
            <a:r>
              <a:rPr lang="en-CA" dirty="0" smtClean="0"/>
              <a:t>UK.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>
                <a:solidFill>
                  <a:prstClr val="black"/>
                </a:solidFill>
              </a:rPr>
              <a:pPr/>
              <a:t>18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-18197" y="0"/>
            <a:ext cx="9144000" cy="609600"/>
          </a:xfrm>
          <a:prstGeom prst="rect">
            <a:avLst/>
          </a:prstGeom>
          <a:solidFill>
            <a:srgbClr val="90E094"/>
          </a:solidFill>
        </p:spPr>
        <p:txBody>
          <a:bodyPr vert="horz" lIns="91440" tIns="45720" rIns="91440" bIns="45720" rtlCol="0" anchor="ctr">
            <a:noAutofit/>
          </a:bodyPr>
          <a:lstStyle>
            <a:lvl1pPr marL="1143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CA" sz="1800" dirty="0"/>
              <a:t>Next Steps</a:t>
            </a:r>
            <a:endParaRPr lang="en-CA" sz="1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-5400000">
            <a:off x="-2547908" y="3147983"/>
            <a:ext cx="5599986" cy="523220"/>
          </a:xfrm>
          <a:prstGeom prst="rect">
            <a:avLst/>
          </a:prstGeom>
          <a:solidFill>
            <a:srgbClr val="3B60AF"/>
          </a:solidFill>
        </p:spPr>
        <p:txBody>
          <a:bodyPr wrap="square" rtlCol="0">
            <a:spAutoFit/>
          </a:bodyPr>
          <a:lstStyle/>
          <a:p>
            <a:pPr algn="ctr"/>
            <a:endParaRPr lang="en-CA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2723793"/>
          </a:xfrm>
        </p:spPr>
        <p:txBody>
          <a:bodyPr/>
          <a:lstStyle/>
          <a:p>
            <a:r>
              <a:rPr lang="en-CA" dirty="0"/>
              <a:t>After calculating for exit codes (students who are not in the TDSB), there </a:t>
            </a:r>
            <a:r>
              <a:rPr lang="en-CA" dirty="0" smtClean="0"/>
              <a:t>were </a:t>
            </a:r>
            <a:r>
              <a:rPr lang="en-CA" b="1" dirty="0"/>
              <a:t>16,365 </a:t>
            </a:r>
            <a:r>
              <a:rPr lang="en-CA" dirty="0"/>
              <a:t>students </a:t>
            </a:r>
            <a:r>
              <a:rPr lang="en-CA" dirty="0" smtClean="0"/>
              <a:t>starting </a:t>
            </a:r>
            <a:r>
              <a:rPr lang="en-CA" dirty="0"/>
              <a:t>Grade 9 in 2006</a:t>
            </a:r>
            <a:r>
              <a:rPr lang="en-CA" dirty="0" smtClean="0"/>
              <a:t>. As </a:t>
            </a:r>
            <a:r>
              <a:rPr lang="en-CA" dirty="0"/>
              <a:t>of October 31, 2011: </a:t>
            </a:r>
          </a:p>
          <a:p>
            <a:pPr lvl="1"/>
            <a:r>
              <a:rPr lang="en-CA" b="1" dirty="0" smtClean="0"/>
              <a:t>12,869 </a:t>
            </a:r>
            <a:r>
              <a:rPr lang="en-CA" b="1" dirty="0"/>
              <a:t>(78.6%) </a:t>
            </a:r>
            <a:r>
              <a:rPr lang="en-CA" dirty="0"/>
              <a:t>students had graduated;</a:t>
            </a:r>
          </a:p>
          <a:p>
            <a:pPr lvl="1"/>
            <a:r>
              <a:rPr lang="en-CA" b="1" dirty="0" smtClean="0"/>
              <a:t>1,193 </a:t>
            </a:r>
            <a:r>
              <a:rPr lang="en-CA" b="1" dirty="0"/>
              <a:t>(7.3%) </a:t>
            </a:r>
            <a:r>
              <a:rPr lang="en-CA" dirty="0"/>
              <a:t>were still in the TDSB; and</a:t>
            </a:r>
          </a:p>
          <a:p>
            <a:pPr lvl="1"/>
            <a:r>
              <a:rPr lang="en-CA" b="1" dirty="0" smtClean="0"/>
              <a:t>2,303 </a:t>
            </a:r>
            <a:r>
              <a:rPr lang="en-CA" b="1" dirty="0"/>
              <a:t>(14.1%) </a:t>
            </a:r>
            <a:r>
              <a:rPr lang="en-CA" dirty="0"/>
              <a:t>had dropped out (that is, according to our records, they had not graduated, were no longer in the TDSB, and had not transferred to another educational institution</a:t>
            </a:r>
            <a:r>
              <a:rPr lang="en-CA" dirty="0" smtClean="0"/>
              <a:t>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2</a:t>
            </a:fld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-18197" y="0"/>
            <a:ext cx="9144000" cy="609600"/>
          </a:xfrm>
          <a:prstGeom prst="rect">
            <a:avLst/>
          </a:prstGeom>
          <a:solidFill>
            <a:srgbClr val="90E094"/>
          </a:solidFill>
        </p:spPr>
        <p:txBody>
          <a:bodyPr vert="horz" lIns="91440" tIns="45720" rIns="91440" bIns="45720" rtlCol="0" anchor="ctr">
            <a:noAutofit/>
          </a:bodyPr>
          <a:lstStyle>
            <a:lvl1pPr marL="1143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/>
              <a:t>The </a:t>
            </a:r>
            <a:r>
              <a:rPr lang="en-CA" sz="1800" dirty="0" smtClean="0"/>
              <a:t>Toronto District School Board (TDSB) </a:t>
            </a:r>
            <a:r>
              <a:rPr lang="en-CA" sz="1800" dirty="0"/>
              <a:t>Grade 9 Cohort </a:t>
            </a:r>
            <a:r>
              <a:rPr lang="en-CA" sz="1800" dirty="0" smtClean="0"/>
              <a:t>2006-11</a:t>
            </a:r>
            <a:endParaRPr lang="en-CA" sz="1800" dirty="0"/>
          </a:p>
        </p:txBody>
      </p:sp>
      <p:sp>
        <p:nvSpPr>
          <p:cNvPr id="7" name="TextBox 6"/>
          <p:cNvSpPr txBox="1"/>
          <p:nvPr/>
        </p:nvSpPr>
        <p:spPr>
          <a:xfrm rot="-5400000">
            <a:off x="-2547908" y="3147983"/>
            <a:ext cx="5599986" cy="523220"/>
          </a:xfrm>
          <a:prstGeom prst="rect">
            <a:avLst/>
          </a:prstGeom>
          <a:solidFill>
            <a:srgbClr val="3B60AF"/>
          </a:solidFill>
        </p:spPr>
        <p:txBody>
          <a:bodyPr wrap="square" rtlCol="0">
            <a:spAutoFit/>
          </a:bodyPr>
          <a:lstStyle/>
          <a:p>
            <a:pPr algn="ctr"/>
            <a:endParaRPr lang="en-CA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99" y="3008671"/>
            <a:ext cx="5973408" cy="316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40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4500"/>
            <a:ext cx="8229600" cy="3429000"/>
          </a:xfrm>
        </p:spPr>
        <p:txBody>
          <a:bodyPr>
            <a:normAutofit/>
          </a:bodyPr>
          <a:lstStyle/>
          <a:p>
            <a:r>
              <a:rPr lang="en-CA" dirty="0"/>
              <a:t>Students applying to post-secondary institutions in Ontario provide applications through the Ontario Universities Applications Centre (OUAC) and the Ontario College Application Centre (OCAS). </a:t>
            </a:r>
          </a:p>
          <a:p>
            <a:r>
              <a:rPr lang="en-CA" dirty="0"/>
              <a:t>We matched the 2010 applications with information in our Student Information System (SIS) for the 17-21 year old students in the TDSB as of March 31, 2011</a:t>
            </a:r>
            <a:r>
              <a:rPr lang="en-CA" dirty="0" smtClean="0"/>
              <a:t>.</a:t>
            </a:r>
            <a:endParaRPr lang="en-CA" dirty="0"/>
          </a:p>
          <a:p>
            <a:r>
              <a:rPr lang="en-CA" dirty="0"/>
              <a:t>We looked at post-secondary applications over the 2010 and 2011 applications cycles (that is, Years 4 and 5 of the cohort). This is not the full picture of </a:t>
            </a:r>
            <a:r>
              <a:rPr lang="en-CA" dirty="0" smtClean="0"/>
              <a:t>post-secondary - many </a:t>
            </a:r>
            <a:r>
              <a:rPr lang="en-CA" dirty="0"/>
              <a:t>students in the </a:t>
            </a:r>
            <a:r>
              <a:rPr lang="en-CA" dirty="0" smtClean="0"/>
              <a:t>cohort </a:t>
            </a:r>
            <a:r>
              <a:rPr lang="en-CA" dirty="0"/>
              <a:t>will enter post-secondary in future </a:t>
            </a:r>
            <a:r>
              <a:rPr lang="en-CA" dirty="0" smtClean="0"/>
              <a:t>years, </a:t>
            </a:r>
            <a:r>
              <a:rPr lang="en-CA" dirty="0"/>
              <a:t>as older adolescents or as adults.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-18197" y="0"/>
            <a:ext cx="9144000" cy="609600"/>
          </a:xfrm>
          <a:prstGeom prst="rect">
            <a:avLst/>
          </a:prstGeom>
          <a:solidFill>
            <a:srgbClr val="90E094"/>
          </a:solidFill>
        </p:spPr>
        <p:txBody>
          <a:bodyPr vert="horz" lIns="91440" tIns="45720" rIns="91440" bIns="45720" rtlCol="0" anchor="ctr">
            <a:noAutofit/>
          </a:bodyPr>
          <a:lstStyle>
            <a:lvl1pPr marL="1143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/>
              <a:t>What is the Post-secondary </a:t>
            </a:r>
            <a:r>
              <a:rPr lang="en-CA" sz="1800" dirty="0" smtClean="0"/>
              <a:t>Application Process</a:t>
            </a:r>
            <a:r>
              <a:rPr lang="en-CA" sz="18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 rot="-5400000">
            <a:off x="-2547908" y="3147983"/>
            <a:ext cx="5599986" cy="523220"/>
          </a:xfrm>
          <a:prstGeom prst="rect">
            <a:avLst/>
          </a:prstGeom>
          <a:solidFill>
            <a:srgbClr val="3B60AF"/>
          </a:solidFill>
        </p:spPr>
        <p:txBody>
          <a:bodyPr wrap="square" rtlCol="0">
            <a:spAutoFit/>
          </a:bodyPr>
          <a:lstStyle/>
          <a:p>
            <a:pPr algn="ctr"/>
            <a:endParaRPr lang="en-CA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7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>
                <a:solidFill>
                  <a:prstClr val="black"/>
                </a:solidFill>
              </a:rPr>
              <a:pPr/>
              <a:t>4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-18197" y="0"/>
            <a:ext cx="9144000" cy="609600"/>
          </a:xfrm>
          <a:prstGeom prst="rect">
            <a:avLst/>
          </a:prstGeom>
          <a:solidFill>
            <a:srgbClr val="90E094"/>
          </a:solidFill>
        </p:spPr>
        <p:txBody>
          <a:bodyPr vert="horz" lIns="91440" tIns="45720" rIns="91440" bIns="45720" rtlCol="0" anchor="ctr">
            <a:noAutofit/>
          </a:bodyPr>
          <a:lstStyle>
            <a:lvl1pPr marL="1143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/>
              <a:t>What Characteristics and Challenges Influence this Pattern?</a:t>
            </a:r>
          </a:p>
        </p:txBody>
      </p:sp>
      <p:sp>
        <p:nvSpPr>
          <p:cNvPr id="7" name="TextBox 6"/>
          <p:cNvSpPr txBox="1"/>
          <p:nvPr/>
        </p:nvSpPr>
        <p:spPr>
          <a:xfrm rot="-5400000">
            <a:off x="-2547908" y="3147983"/>
            <a:ext cx="5599986" cy="523220"/>
          </a:xfrm>
          <a:prstGeom prst="rect">
            <a:avLst/>
          </a:prstGeom>
          <a:solidFill>
            <a:srgbClr val="3B60AF"/>
          </a:solidFill>
        </p:spPr>
        <p:txBody>
          <a:bodyPr wrap="square" rtlCol="0">
            <a:spAutoFit/>
          </a:bodyPr>
          <a:lstStyle/>
          <a:p>
            <a:pPr algn="ctr"/>
            <a:endParaRPr lang="en-CA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768326"/>
              </p:ext>
            </p:extLst>
          </p:nvPr>
        </p:nvGraphicFramePr>
        <p:xfrm>
          <a:off x="1295400" y="2049105"/>
          <a:ext cx="6907212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hart" r:id="rId5" imgW="4933978" imgH="1943190" progId="Excel.Sheet.8">
                  <p:embed/>
                </p:oleObj>
              </mc:Choice>
              <mc:Fallback>
                <p:oleObj name="Chart" r:id="rId5" imgW="4933978" imgH="1943190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049105"/>
                        <a:ext cx="6907212" cy="272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in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098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1981200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This is from a group of students who started two years later than this </a:t>
            </a:r>
            <a:r>
              <a:rPr lang="en-CA" dirty="0" smtClean="0"/>
              <a:t>cohort.</a:t>
            </a:r>
            <a:endParaRPr lang="en-CA" dirty="0"/>
          </a:p>
          <a:p>
            <a:r>
              <a:rPr lang="en-CA" dirty="0"/>
              <a:t>It clearly shows that many students who are at risk in Kindergarten do not go to </a:t>
            </a:r>
            <a:r>
              <a:rPr lang="en-CA" dirty="0" smtClean="0"/>
              <a:t>post-secondary.</a:t>
            </a:r>
            <a:endParaRPr lang="en-CA" dirty="0"/>
          </a:p>
          <a:p>
            <a:r>
              <a:rPr lang="en-CA" dirty="0"/>
              <a:t>However, most students who do not go to post-secondary are medium or low risk in kindergarten.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-18197" y="0"/>
            <a:ext cx="9144000" cy="609600"/>
          </a:xfrm>
          <a:prstGeom prst="rect">
            <a:avLst/>
          </a:prstGeom>
          <a:solidFill>
            <a:srgbClr val="90E094"/>
          </a:solidFill>
        </p:spPr>
        <p:txBody>
          <a:bodyPr vert="horz" lIns="91440" tIns="45720" rIns="91440" bIns="45720" rtlCol="0" anchor="ctr">
            <a:noAutofit/>
          </a:bodyPr>
          <a:lstStyle>
            <a:lvl1pPr marL="1143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/>
              <a:t>Early Development </a:t>
            </a:r>
            <a:r>
              <a:rPr lang="en-CA" sz="1800" dirty="0" smtClean="0"/>
              <a:t>Indicators </a:t>
            </a:r>
            <a:r>
              <a:rPr lang="en-CA" sz="1800" dirty="0"/>
              <a:t>(Kindergarten) and Post-secondary Pathways</a:t>
            </a:r>
          </a:p>
        </p:txBody>
      </p:sp>
      <p:sp>
        <p:nvSpPr>
          <p:cNvPr id="7" name="TextBox 6"/>
          <p:cNvSpPr txBox="1"/>
          <p:nvPr/>
        </p:nvSpPr>
        <p:spPr>
          <a:xfrm rot="-5400000">
            <a:off x="-2547908" y="3147983"/>
            <a:ext cx="5599986" cy="523220"/>
          </a:xfrm>
          <a:prstGeom prst="rect">
            <a:avLst/>
          </a:prstGeom>
          <a:solidFill>
            <a:srgbClr val="3B60AF"/>
          </a:solidFill>
        </p:spPr>
        <p:txBody>
          <a:bodyPr wrap="square" rtlCol="0">
            <a:spAutoFit/>
          </a:bodyPr>
          <a:lstStyle/>
          <a:p>
            <a:pPr algn="ctr"/>
            <a:endParaRPr lang="en-CA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79" y="2502223"/>
            <a:ext cx="5676047" cy="336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5778" y="5864467"/>
            <a:ext cx="56760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i="1" dirty="0">
                <a:latin typeface="Calibri" panose="020F0502020204030204" pitchFamily="34" charset="0"/>
              </a:rPr>
              <a:t>Source: </a:t>
            </a:r>
            <a:r>
              <a:rPr lang="en-CA" sz="900" i="1" dirty="0" smtClean="0">
                <a:latin typeface="Calibri" panose="020F0502020204030204" pitchFamily="34" charset="0"/>
              </a:rPr>
              <a:t>The 2013-2014 Environmental Scan of the Toronto District School Board, </a:t>
            </a:r>
            <a:r>
              <a:rPr lang="en-CA" sz="900" i="1" dirty="0">
                <a:latin typeface="Calibri" panose="020F0502020204030204" pitchFamily="34" charset="0"/>
              </a:rPr>
              <a:t>p. </a:t>
            </a:r>
            <a:r>
              <a:rPr lang="en-CA" sz="900" i="1" dirty="0" smtClean="0">
                <a:latin typeface="Calibri" panose="020F0502020204030204" pitchFamily="34" charset="0"/>
              </a:rPr>
              <a:t>60</a:t>
            </a:r>
            <a:endParaRPr lang="en-CA" sz="9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-18197" y="0"/>
            <a:ext cx="9144000" cy="609600"/>
          </a:xfrm>
          <a:prstGeom prst="rect">
            <a:avLst/>
          </a:prstGeom>
          <a:solidFill>
            <a:srgbClr val="90E094"/>
          </a:solidFill>
        </p:spPr>
        <p:txBody>
          <a:bodyPr vert="horz" lIns="91440" tIns="45720" rIns="91440" bIns="45720" rtlCol="0" anchor="ctr">
            <a:noAutofit/>
          </a:bodyPr>
          <a:lstStyle>
            <a:lvl1pPr marL="1143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CA" sz="1800" dirty="0"/>
              <a:t>Special Education Needs: Grade 6</a:t>
            </a:r>
          </a:p>
        </p:txBody>
      </p:sp>
      <p:sp>
        <p:nvSpPr>
          <p:cNvPr id="7" name="TextBox 6"/>
          <p:cNvSpPr txBox="1"/>
          <p:nvPr/>
        </p:nvSpPr>
        <p:spPr>
          <a:xfrm rot="-5400000">
            <a:off x="-2547908" y="3147983"/>
            <a:ext cx="5599986" cy="523220"/>
          </a:xfrm>
          <a:prstGeom prst="rect">
            <a:avLst/>
          </a:prstGeom>
          <a:solidFill>
            <a:srgbClr val="3B60AF"/>
          </a:solidFill>
        </p:spPr>
        <p:txBody>
          <a:bodyPr wrap="square" rtlCol="0">
            <a:spAutoFit/>
          </a:bodyPr>
          <a:lstStyle/>
          <a:p>
            <a:pPr algn="ctr"/>
            <a:endParaRPr lang="en-CA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714500"/>
            <a:ext cx="8229600" cy="3429000"/>
          </a:xfrm>
        </p:spPr>
        <p:txBody>
          <a:bodyPr>
            <a:noAutofit/>
          </a:bodyPr>
          <a:lstStyle/>
          <a:p>
            <a:pPr indent="-342900"/>
            <a:r>
              <a:rPr lang="en-CA" dirty="0" smtClean="0"/>
              <a:t>The </a:t>
            </a:r>
            <a:r>
              <a:rPr lang="en-CA" dirty="0"/>
              <a:t>vast majority of students without Special Education Needs in Grade 6 graduated (83%) and went to post-secondary (67</a:t>
            </a:r>
            <a:r>
              <a:rPr lang="en-CA" dirty="0" smtClean="0"/>
              <a:t>%).</a:t>
            </a:r>
          </a:p>
          <a:p>
            <a:pPr indent="-342900"/>
            <a:r>
              <a:rPr lang="en-CA" dirty="0" smtClean="0"/>
              <a:t>Most </a:t>
            </a:r>
            <a:r>
              <a:rPr lang="en-CA" dirty="0"/>
              <a:t>students with Special Education Needs (excluding Gifted) now graduate from high </a:t>
            </a:r>
            <a:r>
              <a:rPr lang="en-CA" dirty="0" smtClean="0"/>
              <a:t>school, </a:t>
            </a:r>
            <a:r>
              <a:rPr lang="en-CA" dirty="0"/>
              <a:t>but do not go to post-secondary (e.g. of students with a Learning Disability, 64% graduated and 35% went to </a:t>
            </a:r>
            <a:r>
              <a:rPr lang="en-CA" dirty="0" smtClean="0"/>
              <a:t>post-secondary.</a:t>
            </a:r>
            <a:endParaRPr lang="en-CA" dirty="0"/>
          </a:p>
          <a:p>
            <a:pPr indent="-342900"/>
            <a:r>
              <a:rPr lang="en-CA" dirty="0" smtClean="0"/>
              <a:t>One </a:t>
            </a:r>
            <a:r>
              <a:rPr lang="en-CA" dirty="0"/>
              <a:t>reason appears to be that students with Special Education Needs do not take Academic courses in Grade </a:t>
            </a:r>
            <a:r>
              <a:rPr lang="en-CA" dirty="0" smtClean="0"/>
              <a:t>9, </a:t>
            </a:r>
            <a:r>
              <a:rPr lang="en-CA" dirty="0"/>
              <a:t>which makes it difficult to attend either </a:t>
            </a:r>
            <a:r>
              <a:rPr lang="en-CA" dirty="0" smtClean="0"/>
              <a:t>university </a:t>
            </a:r>
            <a:r>
              <a:rPr lang="en-CA" dirty="0"/>
              <a:t>or college</a:t>
            </a:r>
            <a:r>
              <a:rPr lang="en-CA" dirty="0" smtClean="0"/>
              <a:t>.</a:t>
            </a:r>
          </a:p>
          <a:p>
            <a:pPr indent="-342900"/>
            <a:endParaRPr lang="en-CA" dirty="0" smtClean="0"/>
          </a:p>
          <a:p>
            <a:pPr marL="297180" lvl="1" indent="0">
              <a:buNone/>
            </a:pPr>
            <a:r>
              <a:rPr lang="en-CA" sz="900" i="1" dirty="0"/>
              <a:t>Source: The TDSB Grade 9 Cohort 2006-2011: </a:t>
            </a:r>
            <a:r>
              <a:rPr lang="en-CA" sz="900" i="1" dirty="0" smtClean="0"/>
              <a:t>Special Education Needs - Fact </a:t>
            </a:r>
            <a:r>
              <a:rPr lang="en-CA" sz="900" i="1" dirty="0"/>
              <a:t>Sheet No. 4</a:t>
            </a:r>
          </a:p>
          <a:p>
            <a:pPr indent="-34290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930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3429000"/>
          </a:xfrm>
        </p:spPr>
        <p:txBody>
          <a:bodyPr>
            <a:normAutofit/>
          </a:bodyPr>
          <a:lstStyle/>
          <a:p>
            <a:r>
              <a:rPr lang="en-CA" dirty="0"/>
              <a:t>Few students in the Grade 9 Cohort who achieved under 8 credits in Grade 9 confirmed university by the end of five years: </a:t>
            </a:r>
          </a:p>
          <a:p>
            <a:pPr lvl="1"/>
            <a:r>
              <a:rPr lang="en-CA" dirty="0"/>
              <a:t>3% of those students with 6 or fewer credits, </a:t>
            </a:r>
          </a:p>
          <a:p>
            <a:pPr lvl="1"/>
            <a:r>
              <a:rPr lang="en-CA" dirty="0"/>
              <a:t>13% with 7 credits, </a:t>
            </a:r>
          </a:p>
          <a:p>
            <a:pPr lvl="1"/>
            <a:r>
              <a:rPr lang="en-CA" dirty="0"/>
              <a:t>59% with 8 or more credits by the end of Grade 9 confirmed university.  </a:t>
            </a:r>
          </a:p>
          <a:p>
            <a:r>
              <a:rPr lang="en-CA" dirty="0"/>
              <a:t>Most students who complete 7 credits by the end of Grade 9 will graduate with a high school diploma. The difference between 7 and 8 credits shows the difference between going on to university, and not doing so.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-18197" y="0"/>
            <a:ext cx="9144000" cy="609600"/>
          </a:xfrm>
          <a:prstGeom prst="rect">
            <a:avLst/>
          </a:prstGeom>
          <a:solidFill>
            <a:srgbClr val="90E094"/>
          </a:solidFill>
        </p:spPr>
        <p:txBody>
          <a:bodyPr vert="horz" lIns="91440" tIns="45720" rIns="91440" bIns="45720" rtlCol="0" anchor="ctr">
            <a:noAutofit/>
          </a:bodyPr>
          <a:lstStyle>
            <a:lvl1pPr marL="1143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CA" sz="1800" dirty="0"/>
              <a:t>Grade 9 Achievement</a:t>
            </a:r>
            <a:endParaRPr lang="en-CA" sz="1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-5400000">
            <a:off x="-2547908" y="3147983"/>
            <a:ext cx="5599986" cy="523220"/>
          </a:xfrm>
          <a:prstGeom prst="rect">
            <a:avLst/>
          </a:prstGeom>
          <a:solidFill>
            <a:srgbClr val="3B60AF"/>
          </a:solidFill>
        </p:spPr>
        <p:txBody>
          <a:bodyPr wrap="square" rtlCol="0">
            <a:spAutoFit/>
          </a:bodyPr>
          <a:lstStyle/>
          <a:p>
            <a:pPr algn="ctr"/>
            <a:endParaRPr lang="en-CA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493209"/>
              </p:ext>
            </p:extLst>
          </p:nvPr>
        </p:nvGraphicFramePr>
        <p:xfrm>
          <a:off x="1667728" y="4191000"/>
          <a:ext cx="577215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Worksheet" r:id="rId4" imgW="5772201" imgH="1314360" progId="Excel.Sheet.8">
                  <p:embed/>
                </p:oleObj>
              </mc:Choice>
              <mc:Fallback>
                <p:oleObj name="Worksheet" r:id="rId4" imgW="5772201" imgH="131436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728" y="4191000"/>
                        <a:ext cx="577215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in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84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3500"/>
            <a:ext cx="8229600" cy="4191000"/>
          </a:xfrm>
        </p:spPr>
        <p:txBody>
          <a:bodyPr>
            <a:noAutofit/>
          </a:bodyPr>
          <a:lstStyle/>
          <a:p>
            <a:r>
              <a:rPr lang="en-CA" b="1" dirty="0"/>
              <a:t>Academic Level:</a:t>
            </a:r>
            <a:r>
              <a:rPr lang="en-CA" dirty="0"/>
              <a:t> 72.4% of students in Academic courses confirmed an offer of admission to post-secondary (university and college</a:t>
            </a:r>
            <a:r>
              <a:rPr lang="en-CA" dirty="0" smtClean="0"/>
              <a:t>), </a:t>
            </a:r>
            <a:r>
              <a:rPr lang="en-CA" dirty="0"/>
              <a:t>while only 34.9% of students enrolled in Applied courses confirmed an offer of admission.  Slightly more than </a:t>
            </a:r>
            <a:r>
              <a:rPr lang="en-CA" dirty="0" smtClean="0"/>
              <a:t>three-quarters </a:t>
            </a:r>
            <a:r>
              <a:rPr lang="en-CA" dirty="0"/>
              <a:t>of students taking Locally Developed courses did not apply to post-secondary</a:t>
            </a:r>
            <a:r>
              <a:rPr lang="en-CA" dirty="0" smtClean="0"/>
              <a:t>.</a:t>
            </a:r>
            <a:endParaRPr lang="en-CA" dirty="0"/>
          </a:p>
          <a:p>
            <a:r>
              <a:rPr lang="en-CA" b="1" dirty="0"/>
              <a:t>Conflict</a:t>
            </a:r>
            <a:r>
              <a:rPr lang="en-CA" dirty="0"/>
              <a:t>: Applied is supposed to be </a:t>
            </a:r>
            <a:r>
              <a:rPr lang="en-CA" dirty="0" smtClean="0"/>
              <a:t>for students who want </a:t>
            </a:r>
            <a:r>
              <a:rPr lang="en-CA" dirty="0"/>
              <a:t>to go to </a:t>
            </a:r>
            <a:r>
              <a:rPr lang="en-CA" dirty="0" smtClean="0"/>
              <a:t>college, </a:t>
            </a:r>
            <a:r>
              <a:rPr lang="en-CA" dirty="0"/>
              <a:t>but most college students took Academic</a:t>
            </a:r>
            <a:r>
              <a:rPr lang="en-CA" dirty="0" smtClean="0"/>
              <a:t>.</a:t>
            </a:r>
            <a:endParaRPr lang="en-CA" dirty="0"/>
          </a:p>
          <a:p>
            <a:r>
              <a:rPr lang="en-CA" b="1" dirty="0"/>
              <a:t>Gender: </a:t>
            </a:r>
            <a:r>
              <a:rPr lang="en-CA" dirty="0"/>
              <a:t>66.2% of female students confirmed an offer of admission to </a:t>
            </a:r>
            <a:r>
              <a:rPr lang="en-CA" dirty="0" smtClean="0"/>
              <a:t>post-secondary, </a:t>
            </a:r>
            <a:r>
              <a:rPr lang="en-CA" dirty="0"/>
              <a:t>while 55.9% of males confirmed an offer of admission. </a:t>
            </a:r>
          </a:p>
          <a:p>
            <a:r>
              <a:rPr lang="en-CA" b="1" dirty="0"/>
              <a:t>Age</a:t>
            </a:r>
            <a:r>
              <a:rPr lang="en-CA" b="1" dirty="0" smtClean="0"/>
              <a:t>: </a:t>
            </a:r>
            <a:r>
              <a:rPr lang="en-CA" dirty="0"/>
              <a:t>Grade 9 Cohort students who are a year older are less likely to confirm an offer of admission to post-secondary when compared to age appropriate Grade 9 students (33.1% and 62.1% respectively).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>
                <a:solidFill>
                  <a:prstClr val="black"/>
                </a:solidFill>
              </a:rPr>
              <a:pPr/>
              <a:t>8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-18197" y="0"/>
            <a:ext cx="9144000" cy="609600"/>
          </a:xfrm>
          <a:prstGeom prst="rect">
            <a:avLst/>
          </a:prstGeom>
          <a:solidFill>
            <a:srgbClr val="90E094"/>
          </a:solidFill>
        </p:spPr>
        <p:txBody>
          <a:bodyPr vert="horz" lIns="91440" tIns="45720" rIns="91440" bIns="45720" rtlCol="0" anchor="ctr">
            <a:noAutofit/>
          </a:bodyPr>
          <a:lstStyle>
            <a:lvl1pPr marL="1143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/>
              <a:t>Academic Level, Gender and Age</a:t>
            </a:r>
          </a:p>
        </p:txBody>
      </p:sp>
      <p:sp>
        <p:nvSpPr>
          <p:cNvPr id="7" name="TextBox 6"/>
          <p:cNvSpPr txBox="1"/>
          <p:nvPr/>
        </p:nvSpPr>
        <p:spPr>
          <a:xfrm rot="-5400000">
            <a:off x="-2547908" y="3147983"/>
            <a:ext cx="5599986" cy="523220"/>
          </a:xfrm>
          <a:prstGeom prst="rect">
            <a:avLst/>
          </a:prstGeom>
          <a:solidFill>
            <a:srgbClr val="3B60AF"/>
          </a:solidFill>
        </p:spPr>
        <p:txBody>
          <a:bodyPr wrap="square" rtlCol="0">
            <a:spAutoFit/>
          </a:bodyPr>
          <a:lstStyle/>
          <a:p>
            <a:pPr algn="ctr"/>
            <a:endParaRPr lang="en-CA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5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-18197" y="0"/>
            <a:ext cx="9144000" cy="609600"/>
          </a:xfrm>
          <a:prstGeom prst="rect">
            <a:avLst/>
          </a:prstGeom>
          <a:solidFill>
            <a:srgbClr val="90E094"/>
          </a:solidFill>
        </p:spPr>
        <p:txBody>
          <a:bodyPr vert="horz" lIns="91440" tIns="45720" rIns="91440" bIns="45720" rtlCol="0" anchor="ctr">
            <a:noAutofit/>
          </a:bodyPr>
          <a:lstStyle>
            <a:lvl1pPr marL="1143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endParaRPr lang="en-CA" sz="1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-5400000">
            <a:off x="-2547908" y="3147983"/>
            <a:ext cx="5599986" cy="523220"/>
          </a:xfrm>
          <a:prstGeom prst="rect">
            <a:avLst/>
          </a:prstGeom>
          <a:solidFill>
            <a:srgbClr val="3B60AF"/>
          </a:solidFill>
        </p:spPr>
        <p:txBody>
          <a:bodyPr wrap="square" rtlCol="0">
            <a:spAutoFit/>
          </a:bodyPr>
          <a:lstStyle/>
          <a:p>
            <a:pPr algn="ctr"/>
            <a:endParaRPr lang="en-CA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-18197" y="0"/>
            <a:ext cx="9144000" cy="609600"/>
          </a:xfrm>
          <a:prstGeom prst="rect">
            <a:avLst/>
          </a:prstGeom>
          <a:solidFill>
            <a:srgbClr val="90E094"/>
          </a:solidFill>
        </p:spPr>
        <p:txBody>
          <a:bodyPr vert="horz" lIns="91440" tIns="45720" rIns="91440" bIns="45720" rtlCol="0" anchor="ctr">
            <a:noAutofit/>
          </a:bodyPr>
          <a:lstStyle>
            <a:lvl1pPr marL="1143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/>
              <a:t>Academic Level, Gender and Age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565288"/>
              </p:ext>
            </p:extLst>
          </p:nvPr>
        </p:nvGraphicFramePr>
        <p:xfrm>
          <a:off x="762000" y="2164310"/>
          <a:ext cx="8145462" cy="2529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Worksheet" r:id="rId4" imgW="7239023" imgH="2248020" progId="Excel.Sheet.8">
                  <p:embed/>
                </p:oleObj>
              </mc:Choice>
              <mc:Fallback>
                <p:oleObj name="Worksheet" r:id="rId4" imgW="7239023" imgH="2248020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64310"/>
                        <a:ext cx="8145462" cy="2529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707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DSB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TDSB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TDSB</Template>
  <TotalTime>3648</TotalTime>
  <Words>1454</Words>
  <Application>Microsoft Macintosh PowerPoint</Application>
  <PresentationFormat>On-screen Show (4:3)</PresentationFormat>
  <Paragraphs>84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TDSB</vt:lpstr>
      <vt:lpstr>Chart</vt:lpstr>
      <vt:lpstr>Worksheet</vt:lpstr>
      <vt:lpstr>The Toronto District School Board's Grade 9 Cohort and Post-secondary Pathways  York-CASS Workshop, Toronto    Robert S. Brown, York University/Toronto District School Board Paul Anisef, York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Toronto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Presley, Amie</dc:creator>
  <cp:lastModifiedBy>Paul Anisef</cp:lastModifiedBy>
  <cp:revision>276</cp:revision>
  <cp:lastPrinted>2014-05-12T16:10:49Z</cp:lastPrinted>
  <dcterms:created xsi:type="dcterms:W3CDTF">2013-03-15T18:09:45Z</dcterms:created>
  <dcterms:modified xsi:type="dcterms:W3CDTF">2015-10-26T22:32:20Z</dcterms:modified>
</cp:coreProperties>
</file>